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61" r:id="rId3"/>
    <p:sldId id="371" r:id="rId4"/>
    <p:sldId id="372" r:id="rId5"/>
    <p:sldId id="369" r:id="rId6"/>
    <p:sldId id="370" r:id="rId7"/>
    <p:sldId id="373" r:id="rId8"/>
    <p:sldId id="384" r:id="rId9"/>
    <p:sldId id="374" r:id="rId10"/>
    <p:sldId id="375" r:id="rId11"/>
    <p:sldId id="382" r:id="rId12"/>
    <p:sldId id="377" r:id="rId13"/>
    <p:sldId id="381" r:id="rId14"/>
    <p:sldId id="31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6CF754D5-310E-47D6-B90D-3FF9AAE15B70}">
          <p14:sldIdLst>
            <p14:sldId id="256"/>
            <p14:sldId id="361"/>
            <p14:sldId id="371"/>
            <p14:sldId id="372"/>
            <p14:sldId id="369"/>
            <p14:sldId id="370"/>
            <p14:sldId id="373"/>
            <p14:sldId id="384"/>
            <p14:sldId id="374"/>
            <p14:sldId id="375"/>
            <p14:sldId id="382"/>
            <p14:sldId id="377"/>
            <p14:sldId id="381"/>
            <p14:sldId id="378"/>
            <p14:sldId id="380"/>
            <p14:sldId id="313"/>
            <p14:sldId id="383"/>
            <p14:sldId id="38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493" autoAdjust="0"/>
  </p:normalViewPr>
  <p:slideViewPr>
    <p:cSldViewPr>
      <p:cViewPr varScale="1">
        <p:scale>
          <a:sx n="49" d="100"/>
          <a:sy n="49" d="100"/>
        </p:scale>
        <p:origin x="-824" y="-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256" y="-5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47EC6-9673-453B-BE4E-E775DD97CC53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654F7-2FA2-42EA-95C7-66953A9309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4574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8C693-B503-40F6-95D3-922CBAA8B786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E843E-2409-46A7-95EA-BD7F562E80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795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>
          <a:xfrm>
            <a:off x="241248" y="6485426"/>
            <a:ext cx="284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03.10.2018</a:t>
            </a:r>
            <a:endParaRPr lang="ru-RU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0" y="6472359"/>
            <a:ext cx="3860800" cy="365125"/>
          </a:xfrm>
        </p:spPr>
        <p:txBody>
          <a:bodyPr/>
          <a:lstStyle>
            <a:lvl1pPr>
              <a:def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RUPAC 2018 Protvino</a:t>
            </a:r>
            <a:endParaRPr lang="ru-RU" dirty="0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046955" y="6472359"/>
            <a:ext cx="2844800" cy="365125"/>
          </a:xfrm>
        </p:spPr>
        <p:txBody>
          <a:bodyPr/>
          <a:lstStyle>
            <a:lvl1pPr>
              <a:def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3CF67C1-62AF-43C2-A15D-79365E8158D3}" type="slidenum">
              <a:rPr lang="ru-RU" smtClean="0"/>
              <a:pPr/>
              <a:t>‹#›</a:t>
            </a:fld>
            <a:endParaRPr lang="ru-RU" dirty="0" err="1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230069" y="6462255"/>
            <a:ext cx="11699360" cy="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5776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03.10.2018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817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03.10.2018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036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03.10.2018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778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03.10.2018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35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03.10.2018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0586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03.10.2018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847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03.10.2018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503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50347" y="6478602"/>
            <a:ext cx="284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03.10.2018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0" y="6472359"/>
            <a:ext cx="3860800" cy="365125"/>
          </a:xfrm>
        </p:spPr>
        <p:txBody>
          <a:bodyPr/>
          <a:lstStyle>
            <a:lvl1pPr>
              <a:def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RUPAC 2018 Protvino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01547" y="6472359"/>
            <a:ext cx="2844800" cy="365125"/>
          </a:xfrm>
        </p:spPr>
        <p:txBody>
          <a:bodyPr/>
          <a:lstStyle>
            <a:lvl1pPr>
              <a:def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3CF67C1-62AF-43C2-A15D-79365E8158D3}" type="slidenum">
              <a:rPr lang="ru-RU" smtClean="0"/>
              <a:pPr/>
              <a:t>‹#›</a:t>
            </a:fld>
            <a:endParaRPr lang="ru-RU" dirty="0" err="1"/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257365" y="6455431"/>
            <a:ext cx="11699360" cy="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 userDrawn="1"/>
        </p:nvCxnSpPr>
        <p:spPr>
          <a:xfrm>
            <a:off x="143339" y="692696"/>
            <a:ext cx="11916501" cy="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6198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03.10.2018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05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03.10.2018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567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03.10.2018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RUPAC 2018 Protvino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F67C1-62AF-43C2-A15D-79365E8158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467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psr.pro/gallery/collection_of_theses_2017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99524" y="1391944"/>
            <a:ext cx="9793019" cy="2209026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b="1" dirty="0" smtClean="0"/>
              <a:t>Сличение   лабораторий индивидуального дозиметрического контроля    АЭС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en-US" sz="31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1501" y="4349827"/>
            <a:ext cx="11341190" cy="2508173"/>
          </a:xfrm>
        </p:spPr>
        <p:txBody>
          <a:bodyPr>
            <a:normAutofit/>
          </a:bodyPr>
          <a:lstStyle/>
          <a:p>
            <a:r>
              <a:rPr lang="ru-RU" sz="2000" b="1" i="1" u="sng" dirty="0">
                <a:solidFill>
                  <a:schemeClr val="tx1"/>
                </a:solidFill>
              </a:rPr>
              <a:t>Алексеев А. </a:t>
            </a:r>
            <a:r>
              <a:rPr lang="ru-RU" sz="2000" b="1" i="1" u="sng" dirty="0" smtClean="0">
                <a:solidFill>
                  <a:schemeClr val="tx1"/>
                </a:solidFill>
              </a:rPr>
              <a:t>Г</a:t>
            </a:r>
            <a:r>
              <a:rPr lang="ru-RU" sz="2000" b="1" i="1" dirty="0" smtClean="0">
                <a:solidFill>
                  <a:schemeClr val="tx1"/>
                </a:solidFill>
              </a:rPr>
              <a:t>.</a:t>
            </a:r>
            <a:r>
              <a:rPr lang="en-US" sz="2000" b="1" i="1" dirty="0" smtClean="0">
                <a:solidFill>
                  <a:schemeClr val="tx1"/>
                </a:solidFill>
              </a:rPr>
              <a:t>*</a:t>
            </a:r>
            <a:r>
              <a:rPr lang="ru-RU" sz="2000" b="1" i="1" dirty="0" smtClean="0">
                <a:solidFill>
                  <a:schemeClr val="tx1"/>
                </a:solidFill>
              </a:rPr>
              <a:t>, </a:t>
            </a:r>
            <a:r>
              <a:rPr lang="ru-RU" sz="2000" b="1" i="1" u="sng" dirty="0" smtClean="0">
                <a:solidFill>
                  <a:schemeClr val="tx1"/>
                </a:solidFill>
              </a:rPr>
              <a:t> </a:t>
            </a:r>
            <a:r>
              <a:rPr lang="ru-RU" sz="2000" b="1" i="1" dirty="0" smtClean="0">
                <a:solidFill>
                  <a:schemeClr val="tx1"/>
                </a:solidFill>
              </a:rPr>
              <a:t>Пикалов </a:t>
            </a:r>
            <a:r>
              <a:rPr lang="ru-RU" sz="2000" b="1" i="1" dirty="0">
                <a:solidFill>
                  <a:schemeClr val="tx1"/>
                </a:solidFill>
              </a:rPr>
              <a:t>В. А</a:t>
            </a:r>
            <a:r>
              <a:rPr lang="ru-RU" sz="2000" b="1" i="1" dirty="0" smtClean="0">
                <a:solidFill>
                  <a:schemeClr val="tx1"/>
                </a:solidFill>
              </a:rPr>
              <a:t>.</a:t>
            </a:r>
          </a:p>
          <a:p>
            <a:endParaRPr lang="ru-RU" sz="2000" b="1" i="1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*alexeev1956@yandex.ru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b="1" i="1" dirty="0" smtClean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1</a:t>
            </a:r>
          </a:p>
        </p:txBody>
      </p:sp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2887740" y="3959424"/>
            <a:ext cx="6408712" cy="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">
            <a:extLst>
              <a:ext uri="{FF2B5EF4-FFF2-40B4-BE49-F238E27FC236}">
                <a16:creationId xmlns="" xmlns:a16="http://schemas.microsoft.com/office/drawing/2014/main" id="{61395E36-9136-E75C-F513-57339BAAED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 smtClean="0"/>
              <a:t>18.10.202</a:t>
            </a:r>
            <a:r>
              <a:rPr lang="en-US" dirty="0"/>
              <a:t>3</a:t>
            </a:r>
            <a:endParaRPr lang="ru-RU" dirty="0"/>
          </a:p>
        </p:txBody>
      </p:sp>
      <p:pic>
        <p:nvPicPr>
          <p:cNvPr id="3" name="Picture 2" descr="img6089">
            <a:extLst>
              <a:ext uri="{FF2B5EF4-FFF2-40B4-BE49-F238E27FC236}">
                <a16:creationId xmlns="" xmlns:a16="http://schemas.microsoft.com/office/drawing/2014/main" id="{FC734A5F-141B-E007-9F36-95010361C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602" y="147324"/>
            <a:ext cx="553144" cy="6790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A076B50-71C0-1EDF-5BEE-C2D7595EEDF6}"/>
              </a:ext>
            </a:extLst>
          </p:cNvPr>
          <p:cNvSpPr txBox="1"/>
          <p:nvPr/>
        </p:nvSpPr>
        <p:spPr>
          <a:xfrm>
            <a:off x="1628353" y="142569"/>
            <a:ext cx="9360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ИССЛЕДОВАТЕЛЬСКИЙ ЦЕНТР</a:t>
            </a:r>
            <a:r>
              <a:rPr lang="ru-RU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1">
            <a:extLst>
              <a:ext uri="{FF2B5EF4-FFF2-40B4-BE49-F238E27FC236}">
                <a16:creationId xmlns="" xmlns:a16="http://schemas.microsoft.com/office/drawing/2014/main" id="{C62EAF7F-2A35-57D2-ACF9-26D4CB622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062" y="645654"/>
            <a:ext cx="394510" cy="4154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4277FBE-588C-B286-E32B-42988ADD90D3}"/>
              </a:ext>
            </a:extLst>
          </p:cNvPr>
          <p:cNvSpPr txBox="1"/>
          <p:nvPr/>
        </p:nvSpPr>
        <p:spPr>
          <a:xfrm>
            <a:off x="3916563" y="560947"/>
            <a:ext cx="6577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</a:p>
          <a:p>
            <a:pPr algn="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CB657434-6F92-F237-F4BC-A6D8AFE382A8}"/>
              </a:ext>
            </a:extLst>
          </p:cNvPr>
          <p:cNvCxnSpPr>
            <a:cxnSpLocks/>
          </p:cNvCxnSpPr>
          <p:nvPr/>
        </p:nvCxnSpPr>
        <p:spPr>
          <a:xfrm>
            <a:off x="1880381" y="552998"/>
            <a:ext cx="9139333" cy="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F48DAA0-ACD1-702E-30D1-855CCE77DD5C}"/>
              </a:ext>
            </a:extLst>
          </p:cNvPr>
          <p:cNvSpPr txBox="1"/>
          <p:nvPr/>
        </p:nvSpPr>
        <p:spPr>
          <a:xfrm>
            <a:off x="3044907" y="1868834"/>
            <a:ext cx="60943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2400" b="1" dirty="0" smtClean="0"/>
              <a:t>ООО </a:t>
            </a:r>
            <a:r>
              <a:rPr lang="ru-RU" b="1" dirty="0"/>
              <a:t>«</a:t>
            </a:r>
            <a:r>
              <a:rPr lang="ru-RU" sz="2400" b="1" dirty="0" err="1"/>
              <a:t>АтомПромИнжиниринг</a:t>
            </a:r>
            <a:r>
              <a:rPr lang="ru-RU" b="1" dirty="0"/>
              <a:t>»</a:t>
            </a:r>
          </a:p>
        </p:txBody>
      </p:sp>
    </p:spTree>
    <p:extLst>
      <p:ext uri="{BB962C8B-B14F-4D97-AF65-F5344CB8AC3E}">
        <p14:creationId xmlns="" xmlns:p14="http://schemas.microsoft.com/office/powerpoint/2010/main" val="130981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10</a:t>
            </a:fld>
            <a:endParaRPr lang="ru-RU" dirty="0" err="1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655BC05-2624-E992-40C0-395AD0D4E0CA}"/>
              </a:ext>
            </a:extLst>
          </p:cNvPr>
          <p:cNvSpPr txBox="1"/>
          <p:nvPr/>
        </p:nvSpPr>
        <p:spPr>
          <a:xfrm>
            <a:off x="767408" y="836712"/>
            <a:ext cx="10945216" cy="6812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	</a:t>
            </a:r>
            <a:r>
              <a:rPr lang="ru-RU" sz="3600" b="1" dirty="0" smtClean="0"/>
              <a:t> Статистический анализ </a:t>
            </a:r>
            <a:r>
              <a:rPr lang="ru-RU" sz="3600" b="1" dirty="0" smtClean="0"/>
              <a:t>результатов</a:t>
            </a:r>
          </a:p>
          <a:p>
            <a:r>
              <a:rPr lang="ru-RU" sz="2000" dirty="0" smtClean="0"/>
              <a:t>Рассчитывалась процентная разность: .  Где </a:t>
            </a:r>
            <a:r>
              <a:rPr lang="ru-RU" sz="2000" i="1" dirty="0" smtClean="0"/>
              <a:t>Х</a:t>
            </a:r>
            <a:r>
              <a:rPr lang="ru-RU" sz="2000" dirty="0" smtClean="0"/>
              <a:t>- приписанное значение дозы, </a:t>
            </a:r>
            <a:r>
              <a:rPr lang="ru-RU" sz="2000" i="1" dirty="0" err="1" smtClean="0"/>
              <a:t>х</a:t>
            </a:r>
            <a:r>
              <a:rPr lang="ru-RU" sz="2000" dirty="0" smtClean="0"/>
              <a:t> – результат измерения </a:t>
            </a:r>
            <a:r>
              <a:rPr lang="ru-RU" sz="2000" dirty="0" smtClean="0"/>
              <a:t>участника.</a:t>
            </a:r>
          </a:p>
          <a:p>
            <a:endParaRPr lang="ru-RU" sz="2000" dirty="0" smtClean="0"/>
          </a:p>
          <a:p>
            <a:r>
              <a:rPr lang="ru-RU" sz="2000" dirty="0" smtClean="0"/>
              <a:t>Где </a:t>
            </a:r>
            <a:r>
              <a:rPr lang="ru-RU" sz="2000" i="1" dirty="0" smtClean="0"/>
              <a:t>Х </a:t>
            </a:r>
            <a:r>
              <a:rPr lang="ru-RU" sz="2000" dirty="0" smtClean="0"/>
              <a:t>— приписанное значение, определенное </a:t>
            </a:r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 smtClean="0"/>
              <a:t>экспертной лаборатории; </a:t>
            </a:r>
          </a:p>
          <a:p>
            <a:r>
              <a:rPr lang="en-US" sz="2000" i="1" dirty="0" smtClean="0"/>
              <a:t>U</a:t>
            </a:r>
            <a:r>
              <a:rPr lang="ru-RU" sz="2000" i="1" baseline="-25000" dirty="0" err="1" smtClean="0"/>
              <a:t>ref</a:t>
            </a:r>
            <a:r>
              <a:rPr lang="ru-RU" sz="2000" dirty="0" smtClean="0"/>
              <a:t>— расширенная неопределенность </a:t>
            </a:r>
            <a:r>
              <a:rPr lang="ru-RU" sz="2000" i="1" dirty="0" smtClean="0"/>
              <a:t>X</a:t>
            </a:r>
            <a:r>
              <a:rPr lang="ru-RU" sz="2000" dirty="0" smtClean="0"/>
              <a:t>;</a:t>
            </a:r>
          </a:p>
          <a:p>
            <a:r>
              <a:rPr lang="ru-RU" sz="2000" i="1" dirty="0" smtClean="0"/>
              <a:t>U</a:t>
            </a:r>
            <a:r>
              <a:rPr lang="en-US" sz="2000" i="1" baseline="-25000" dirty="0" smtClean="0"/>
              <a:t>l</a:t>
            </a:r>
            <a:r>
              <a:rPr lang="ru-RU" sz="2000" i="1" baseline="-25000" dirty="0" err="1" smtClean="0"/>
              <a:t>ab</a:t>
            </a:r>
            <a:r>
              <a:rPr lang="ru-RU" sz="2000" dirty="0" smtClean="0"/>
              <a:t> — расширенная неопределенность </a:t>
            </a:r>
            <a:r>
              <a:rPr lang="ru-RU" sz="2000" dirty="0" smtClean="0"/>
              <a:t>результата</a:t>
            </a:r>
          </a:p>
          <a:p>
            <a:r>
              <a:rPr lang="ru-RU" sz="2000" dirty="0" smtClean="0"/>
              <a:t> </a:t>
            </a:r>
            <a:r>
              <a:rPr lang="ru-RU" sz="2000" dirty="0" smtClean="0"/>
              <a:t>участника  </a:t>
            </a:r>
            <a:r>
              <a:rPr lang="ru-RU" sz="2000" dirty="0" err="1" smtClean="0"/>
              <a:t>х</a:t>
            </a:r>
            <a:r>
              <a:rPr lang="ru-RU" sz="2000" dirty="0" smtClean="0"/>
              <a:t>, с учетом вычета фоновых значений</a:t>
            </a:r>
            <a:r>
              <a:rPr lang="ru-RU" sz="2000" i="1" dirty="0" smtClean="0"/>
              <a:t>.</a:t>
            </a:r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dirty="0" smtClean="0"/>
          </a:p>
          <a:p>
            <a:endParaRPr lang="ru-RU" sz="2000" b="1" dirty="0" smtClean="0"/>
          </a:p>
          <a:p>
            <a:pPr algn="just">
              <a:lnSpc>
                <a:spcPct val="150000"/>
              </a:lnSpc>
            </a:pPr>
            <a:r>
              <a:rPr lang="ru-RU" sz="3600" b="1" dirty="0" smtClean="0"/>
              <a:t> </a:t>
            </a:r>
          </a:p>
          <a:p>
            <a:pPr algn="just">
              <a:lnSpc>
                <a:spcPct val="150000"/>
              </a:lnSpc>
            </a:pPr>
            <a:endParaRPr lang="ru-RU" sz="3600" b="1" dirty="0" smtClean="0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B3A47D49-499F-1EFE-D2EB-FD5757382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">
            <a:extLst>
              <a:ext uri="{FF2B5EF4-FFF2-40B4-BE49-F238E27FC236}">
                <a16:creationId xmlns="" xmlns:a16="http://schemas.microsoft.com/office/drawing/2014/main" id="{BFB48211-366D-5AF6-E5CF-1212C7FCA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9D7D2CB-2966-DCFE-B44D-5885659A258A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56240" y="2420888"/>
            <a:ext cx="3619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28248" y="3933056"/>
            <a:ext cx="36576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7409" y="4182797"/>
            <a:ext cx="72728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соответствии с ГОСТ ISO/IEC 17043-2013 для чисел Е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| &lt; 1,0 указывает на удовлетворительную характеристику функционирования лаборатории  и не требует выполнения корректирующих действий в ее работе;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|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en-US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| &gt;1,0 указывает на неудовлетворительную характеристику функционирования и требует выполнения корректирующих действий в ее работе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953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11</a:t>
            </a:fld>
            <a:endParaRPr lang="ru-RU" dirty="0" err="1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12C06F08-731B-44C1-2909-813D6ABB5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">
            <a:extLst>
              <a:ext uri="{FF2B5EF4-FFF2-40B4-BE49-F238E27FC236}">
                <a16:creationId xmlns="" xmlns:a16="http://schemas.microsoft.com/office/drawing/2014/main" id="{85814BB1-95CE-A564-24CA-08B5E8902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CB28D08-D817-FFD8-6E59-3136F0659FB3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рис д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384" y="908720"/>
            <a:ext cx="504056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рис е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47928" y="1052736"/>
            <a:ext cx="532859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606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12</a:t>
            </a:fld>
            <a:endParaRPr lang="ru-RU" dirty="0" err="1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655BC05-2624-E992-40C0-395AD0D4E0CA}"/>
              </a:ext>
            </a:extLst>
          </p:cNvPr>
          <p:cNvSpPr txBox="1"/>
          <p:nvPr/>
        </p:nvSpPr>
        <p:spPr>
          <a:xfrm>
            <a:off x="461374" y="852518"/>
            <a:ext cx="1126925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	</a:t>
            </a:r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CC403686-CA3E-6718-B8B5-178ACB08D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1">
            <a:extLst>
              <a:ext uri="{FF2B5EF4-FFF2-40B4-BE49-F238E27FC236}">
                <a16:creationId xmlns="" xmlns:a16="http://schemas.microsoft.com/office/drawing/2014/main" id="{E86E99A8-0C69-9F04-EA88-0A85D8AA0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9AFEF29-CB2E-F305-7D21-E33CD369C8CE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 descr="рис е E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3592" y="1124744"/>
            <a:ext cx="6696744" cy="346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2927648" y="4581128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Значения </a:t>
            </a:r>
            <a:r>
              <a:rPr lang="en-US" sz="2000" i="1" dirty="0" smtClean="0"/>
              <a:t>En</a:t>
            </a:r>
            <a:r>
              <a:rPr lang="ru-RU" sz="2000" dirty="0" smtClean="0"/>
              <a:t> , в зависимости от дозы для двух участников МСИ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92747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13</a:t>
            </a:fld>
            <a:endParaRPr lang="ru-RU" dirty="0" err="1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655BC05-2624-E992-40C0-395AD0D4E0CA}"/>
              </a:ext>
            </a:extLst>
          </p:cNvPr>
          <p:cNvSpPr txBox="1"/>
          <p:nvPr/>
        </p:nvSpPr>
        <p:spPr>
          <a:xfrm>
            <a:off x="461374" y="908720"/>
            <a:ext cx="1126925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	</a:t>
            </a:r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0951DB6C-97A2-E37E-352D-A277D76A0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">
            <a:extLst>
              <a:ext uri="{FF2B5EF4-FFF2-40B4-BE49-F238E27FC236}">
                <a16:creationId xmlns="" xmlns:a16="http://schemas.microsoft.com/office/drawing/2014/main" id="{976DC546-8775-681E-8778-BC7F0B84B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3EAAFE0-130A-854C-C021-907BBF75D512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055440" y="773629"/>
            <a:ext cx="914501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ЗАКЛЮЧЕНИЕ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Проведена 4-ая МСИ лабораторий  ИДК АЭС АО «Концерн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Росэнергоатом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 11 участников   предоставили протоколы с результатами измерения в установленном виде.  В отличии от схемы МСИ обычно предлагаемой провайдером ( облучение 2-5 дозиметров в диапазоне от 2-20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мЗв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объем облученных дозиметров был значительно больше. ООО «АПИ»  выполнен статистический анализ результатов по величине   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всех участников данная величина ниже критической 1, что говорит об удовлетворительной характеристики функционирования лаборатории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00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631504" y="4013768"/>
            <a:ext cx="8928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4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1" y="2010307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20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F7405199-3A0D-6DC9-45D5-06067ECB5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sp>
        <p:nvSpPr>
          <p:cNvPr id="9" name="Дата 1">
            <a:extLst>
              <a:ext uri="{FF2B5EF4-FFF2-40B4-BE49-F238E27FC236}">
                <a16:creationId xmlns="" xmlns:a16="http://schemas.microsoft.com/office/drawing/2014/main" id="{1BEBDEE3-DF32-785E-75B1-E1F4A78DEA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4AB4108-8514-9527-32DB-0D001918AE85}"/>
              </a:ext>
            </a:extLst>
          </p:cNvPr>
          <p:cNvSpPr txBox="1"/>
          <p:nvPr/>
        </p:nvSpPr>
        <p:spPr>
          <a:xfrm>
            <a:off x="479376" y="968565"/>
            <a:ext cx="11233248" cy="2773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	</a:t>
            </a:r>
            <a:r>
              <a:rPr lang="ru-RU" sz="2000" dirty="0" smtClean="0"/>
              <a:t>Работа выполнялась в рамках договора между ООО «</a:t>
            </a:r>
            <a:r>
              <a:rPr lang="ru-RU" sz="2000" dirty="0" err="1" smtClean="0"/>
              <a:t>АтомПромИнжиниринг</a:t>
            </a:r>
            <a:r>
              <a:rPr lang="ru-RU" sz="2000" dirty="0" smtClean="0"/>
              <a:t>» и АО Концерном «</a:t>
            </a:r>
            <a:r>
              <a:rPr lang="ru-RU" sz="2000" dirty="0" err="1" smtClean="0"/>
              <a:t>Росэнергоатом</a:t>
            </a:r>
            <a:r>
              <a:rPr lang="ru-RU" sz="2000" dirty="0" smtClean="0"/>
              <a:t>», при участии Генерального директора А.Ю.Соколова. Отдельная благодарность Сабурову В. (МРНЦ  им. А.Ф. </a:t>
            </a:r>
            <a:r>
              <a:rPr lang="ru-RU" sz="2000" dirty="0" err="1" smtClean="0"/>
              <a:t>Цыба</a:t>
            </a:r>
            <a:r>
              <a:rPr lang="ru-RU" sz="2000" dirty="0" smtClean="0"/>
              <a:t>, г.Обнинск) за измерения и облучение дозиметров, </a:t>
            </a:r>
            <a:r>
              <a:rPr lang="ru-RU" sz="2000" dirty="0" err="1" smtClean="0"/>
              <a:t>В.А.Берлянду</a:t>
            </a:r>
            <a:r>
              <a:rPr lang="ru-RU" sz="2000" dirty="0" smtClean="0"/>
              <a:t> (ВНИИФТРИ) за облучение ТЛД на Первичном Государственном эталоне, О.В.Кирюхину (МГУ) за обработку ТЛД.</a:t>
            </a:r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  <p:pic>
        <p:nvPicPr>
          <p:cNvPr id="3" name="Picture 2" descr="img6089">
            <a:extLst>
              <a:ext uri="{FF2B5EF4-FFF2-40B4-BE49-F238E27FC236}">
                <a16:creationId xmlns="" xmlns:a16="http://schemas.microsoft.com/office/drawing/2014/main" id="{8D054917-9111-2157-8581-757AD4606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1">
            <a:extLst>
              <a:ext uri="{FF2B5EF4-FFF2-40B4-BE49-F238E27FC236}">
                <a16:creationId xmlns="" xmlns:a16="http://schemas.microsoft.com/office/drawing/2014/main" id="{3DD65B6F-550D-0ABF-70A2-ECEAED0A7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06149EB-85C2-931C-D961-BDB8E7768E78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72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2</a:t>
            </a:fld>
            <a:endParaRPr lang="ru-RU" dirty="0" err="1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655BC05-2624-E992-40C0-395AD0D4E0CA}"/>
              </a:ext>
            </a:extLst>
          </p:cNvPr>
          <p:cNvSpPr txBox="1"/>
          <p:nvPr/>
        </p:nvSpPr>
        <p:spPr>
          <a:xfrm>
            <a:off x="461374" y="908720"/>
            <a:ext cx="1126925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	</a:t>
            </a:r>
            <a:r>
              <a:rPr lang="ru-RU" dirty="0" smtClean="0"/>
              <a:t> </a:t>
            </a:r>
            <a:endParaRPr lang="ru-RU" b="1" dirty="0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055313F-67EC-962A-D372-64F3795786F6}"/>
              </a:ext>
            </a:extLst>
          </p:cNvPr>
          <p:cNvSpPr txBox="1"/>
          <p:nvPr/>
        </p:nvSpPr>
        <p:spPr>
          <a:xfrm>
            <a:off x="107669" y="5733256"/>
            <a:ext cx="93610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smtClean="0"/>
              <a:t>(</a:t>
            </a:r>
            <a:r>
              <a:rPr lang="ru-RU" sz="1600" u="sng" dirty="0" smtClean="0">
                <a:hlinkClick r:id="rId2"/>
              </a:rPr>
              <a:t>https://ppsr.pro/gallery/collection_of_theses_2017.pdf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96D9E371-EFC6-A5C9-684A-04A2410B6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">
            <a:extLst>
              <a:ext uri="{FF2B5EF4-FFF2-40B4-BE49-F238E27FC236}">
                <a16:creationId xmlns="" xmlns:a16="http://schemas.microsoft.com/office/drawing/2014/main" id="{9E4FB9A2-1C8F-55A3-4E85-0055CEF5C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7F02E99-A8AE-B7FB-E376-3306E7B3E403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3392" y="1268760"/>
            <a:ext cx="112332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2021г. было проведено очередное (4-е) </a:t>
            </a:r>
            <a:r>
              <a:rPr lang="ru-RU" sz="2000" dirty="0" err="1" smtClean="0"/>
              <a:t>межлабораторное</a:t>
            </a:r>
            <a:r>
              <a:rPr lang="ru-RU" sz="2000" dirty="0" smtClean="0"/>
              <a:t> сличительное испытание (МСИ) по измерению индивидуального эквивалента дозы </a:t>
            </a:r>
            <a:r>
              <a:rPr lang="en-US" sz="2000" dirty="0" smtClean="0"/>
              <a:t>Hp</a:t>
            </a:r>
            <a:r>
              <a:rPr lang="ru-RU" sz="2000" dirty="0" smtClean="0"/>
              <a:t>(10) фотонного излучения (объект контроля -персонал) среди отделов радиационной безопасности (ОРБ) атомных станций (АС)  АО Концерна «</a:t>
            </a:r>
            <a:r>
              <a:rPr lang="ru-RU" sz="2000" dirty="0" err="1" smtClean="0"/>
              <a:t>Росэнергоатом</a:t>
            </a:r>
            <a:r>
              <a:rPr lang="ru-RU" sz="2000" dirty="0" smtClean="0"/>
              <a:t>». 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95400" y="2690336"/>
            <a:ext cx="11017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соответствии с условиями аккредитации участие испытательной лаборатории в МСИ является безусловным обязательным критерием при её аккредитации. 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Результаты </a:t>
            </a:r>
            <a:r>
              <a:rPr lang="ru-RU" sz="2000" dirty="0" smtClean="0"/>
              <a:t>предыдущего сличения (3-го) докладывались на ППСР-2017.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64125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3</a:t>
            </a:fld>
            <a:endParaRPr lang="ru-RU" dirty="0" err="1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10D4F096-5AFC-F055-700D-045175CC1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0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">
            <a:extLst>
              <a:ext uri="{FF2B5EF4-FFF2-40B4-BE49-F238E27FC236}">
                <a16:creationId xmlns="" xmlns:a16="http://schemas.microsoft.com/office/drawing/2014/main" id="{92007FF7-75F9-E75B-E485-F6CE6D10B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884D08A-C14A-FCF4-AC9E-AF3F7AE2A523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39416" y="1258888"/>
            <a:ext cx="101531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Учитывая предыдущий опыт МСИ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АО Концерн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Росэнергоатом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(Заказчик)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поставил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перед организатором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сличения новые условия по техническому исполнению программы МСИ.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3392" y="2492896"/>
            <a:ext cx="108732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Заказчик дополнительно предъявляет условия обязательной калибровки или облучения с использованием  Государственного  первичного эталона единиц поглощенной дозы и мощности поглощенной  дозы  фотонного  и  электронного  излучений  ГЭТ  38-2011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67408" y="3573016"/>
            <a:ext cx="105131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</a:t>
            </a:r>
            <a:r>
              <a:rPr lang="ru-RU" sz="2000" dirty="0" smtClean="0"/>
              <a:t>огрешность </a:t>
            </a:r>
            <a:r>
              <a:rPr lang="ru-RU" sz="2000" dirty="0" smtClean="0"/>
              <a:t>передачи единицы  </a:t>
            </a:r>
            <a:r>
              <a:rPr lang="en-US" sz="2000" dirty="0" smtClean="0"/>
              <a:t>Hp</a:t>
            </a:r>
            <a:r>
              <a:rPr lang="ru-RU" sz="2000" dirty="0" smtClean="0"/>
              <a:t>(10) </a:t>
            </a:r>
            <a:r>
              <a:rPr lang="ru-RU" sz="2000" b="1" dirty="0" smtClean="0"/>
              <a:t>не </a:t>
            </a:r>
            <a:r>
              <a:rPr lang="ru-RU" sz="2000" b="1" dirty="0" smtClean="0"/>
              <a:t>должно превышает </a:t>
            </a:r>
            <a:r>
              <a:rPr lang="ru-RU" sz="2000" b="1" dirty="0" smtClean="0"/>
              <a:t>5%, </a:t>
            </a:r>
            <a:r>
              <a:rPr lang="ru-RU" sz="2000" dirty="0" smtClean="0"/>
              <a:t>при этом облучение должно проводится в условиях </a:t>
            </a:r>
            <a:r>
              <a:rPr lang="ru-RU" sz="2000" b="1" dirty="0" smtClean="0"/>
              <a:t>значительного </a:t>
            </a:r>
            <a:r>
              <a:rPr lang="ru-RU" sz="2000" dirty="0" smtClean="0"/>
              <a:t>(заметного) вклада рассеянного фотонного излучения. 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Число экспозиций -11;   от  0,1   до 200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Число облучаемых дозиметров в экспозиции – 6шт.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2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4</a:t>
            </a:fld>
            <a:endParaRPr lang="ru-RU" dirty="0" err="1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978D1C6E-BC02-79A6-B510-92B0CB567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">
            <a:extLst>
              <a:ext uri="{FF2B5EF4-FFF2-40B4-BE49-F238E27FC236}">
                <a16:creationId xmlns="" xmlns:a16="http://schemas.microsoft.com/office/drawing/2014/main" id="{93A2E95E-F8CE-7CE7-A839-7C8D00E86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7875D17-A0B0-5E52-97BD-E2F6DFE4D56C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1245C49-45D2-C59A-624E-C7097BC5D4C9}"/>
              </a:ext>
            </a:extLst>
          </p:cNvPr>
          <p:cNvSpPr txBox="1"/>
          <p:nvPr/>
        </p:nvSpPr>
        <p:spPr>
          <a:xfrm>
            <a:off x="250044" y="908720"/>
            <a:ext cx="627800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z="800" dirty="0"/>
          </a:p>
          <a:p>
            <a:pPr>
              <a:lnSpc>
                <a:spcPct val="150000"/>
              </a:lnSpc>
            </a:pPr>
            <a:r>
              <a:rPr lang="ru-RU" sz="2800" dirty="0" smtClean="0"/>
              <a:t>Реализация программы МСИ</a:t>
            </a:r>
          </a:p>
          <a:p>
            <a:pPr>
              <a:lnSpc>
                <a:spcPct val="150000"/>
              </a:lnSpc>
            </a:pPr>
            <a:endParaRPr lang="ru-RU" sz="2800" dirty="0" smtClean="0"/>
          </a:p>
          <a:p>
            <a:pPr>
              <a:lnSpc>
                <a:spcPct val="150000"/>
              </a:lnSpc>
            </a:pPr>
            <a:endParaRPr lang="ru-RU" sz="2800" dirty="0" smtClean="0"/>
          </a:p>
          <a:p>
            <a:pPr>
              <a:lnSpc>
                <a:spcPct val="150000"/>
              </a:lnSpc>
            </a:pPr>
            <a:endParaRPr lang="ru-RU" sz="2800" dirty="0" smtClean="0"/>
          </a:p>
          <a:p>
            <a:pPr>
              <a:lnSpc>
                <a:spcPct val="150000"/>
              </a:lnSpc>
            </a:pPr>
            <a:endParaRPr lang="ru-RU" sz="2800" dirty="0" smtClean="0"/>
          </a:p>
          <a:p>
            <a:pPr>
              <a:lnSpc>
                <a:spcPct val="150000"/>
              </a:lnSpc>
            </a:pP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35360" y="2107596"/>
            <a:ext cx="8928992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работе использовалось два компаратора: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ТЛД (ДТГ-4 в кассете ДТУ); считывание показаний осуществлялось с помощью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HARSHAU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-3500 (МГУ, г.Москва);</a:t>
            </a:r>
            <a:r>
              <a:rPr lang="ru-RU" dirty="0" smtClean="0"/>
              <a:t> </a:t>
            </a:r>
            <a:r>
              <a:rPr lang="ru-RU" b="1" dirty="0" smtClean="0"/>
              <a:t>предел относительной неопределенности передачи единицы дозы 3% при (Р=0,95, охвате 2).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ионизационная камера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TM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30013 в составе дозиметра универсального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PTW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Unidos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Webline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10021,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№ 37971-08. (МРНЦ им. А.Ф.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Цыба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(г.Обнинск).</a:t>
            </a:r>
            <a:r>
              <a:rPr lang="ru-RU" dirty="0" smtClean="0"/>
              <a:t> ,  </a:t>
            </a:r>
            <a:r>
              <a:rPr lang="ru-RU" b="1" dirty="0" smtClean="0"/>
              <a:t>Предел </a:t>
            </a:r>
            <a:r>
              <a:rPr lang="ru-RU" b="1" dirty="0" smtClean="0"/>
              <a:t>относительной погрешность 2% при (Р=0,95, охвате 2).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Область облучения составляла 40х40 см.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Однородность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поля облучения не хуже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2,5 %.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98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5</a:t>
            </a:fld>
            <a:endParaRPr lang="ru-RU" dirty="0" err="1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655BC05-2624-E992-40C0-395AD0D4E0CA}"/>
              </a:ext>
            </a:extLst>
          </p:cNvPr>
          <p:cNvSpPr txBox="1"/>
          <p:nvPr/>
        </p:nvSpPr>
        <p:spPr>
          <a:xfrm>
            <a:off x="461374" y="922123"/>
            <a:ext cx="1126925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	</a:t>
            </a:r>
            <a:r>
              <a:rPr lang="ru-RU" sz="2000" b="1" dirty="0" smtClean="0"/>
              <a:t> Используемые </a:t>
            </a:r>
            <a:r>
              <a:rPr lang="ru-RU" sz="2000" b="1" dirty="0" smtClean="0"/>
              <a:t>СИ</a:t>
            </a:r>
          </a:p>
          <a:p>
            <a:endParaRPr lang="ru-RU" dirty="0" smtClean="0"/>
          </a:p>
          <a:p>
            <a:r>
              <a:rPr lang="ru-RU" dirty="0" smtClean="0"/>
              <a:t>Государственный  первичный эталон единиц поглощенной дозы и мощности поглощенной дозы фотонного и электронного излучения ГЭТ 38-2011. (ВНИИФТРИ)  Погрешность передачи единицы 3%.</a:t>
            </a:r>
          </a:p>
          <a:p>
            <a:r>
              <a:rPr lang="ru-RU" dirty="0" smtClean="0"/>
              <a:t>Для калибровки и поверки</a:t>
            </a:r>
          </a:p>
          <a:p>
            <a:endParaRPr lang="ru-RU" dirty="0" smtClean="0"/>
          </a:p>
          <a:p>
            <a:r>
              <a:rPr lang="ru-RU" dirty="0" err="1" smtClean="0"/>
              <a:t>Облучательская</a:t>
            </a:r>
            <a:r>
              <a:rPr lang="ru-RU" dirty="0" smtClean="0"/>
              <a:t> установка. </a:t>
            </a:r>
          </a:p>
          <a:p>
            <a:r>
              <a:rPr lang="ru-RU" dirty="0" smtClean="0"/>
              <a:t>Медицинский радиологический научный центр им. А.Ф. </a:t>
            </a:r>
            <a:r>
              <a:rPr lang="ru-RU" dirty="0" err="1" smtClean="0"/>
              <a:t>Цыба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облучения.</a:t>
            </a:r>
          </a:p>
          <a:p>
            <a:endParaRPr lang="ru-RU" dirty="0" smtClean="0"/>
          </a:p>
          <a:p>
            <a:r>
              <a:rPr lang="ru-RU" dirty="0" smtClean="0"/>
              <a:t>ТЛД ( ДТГ-4 в кассете ДТУ);     </a:t>
            </a:r>
            <a:r>
              <a:rPr lang="en-US" dirty="0" smtClean="0"/>
              <a:t>HARSHAU</a:t>
            </a:r>
            <a:r>
              <a:rPr lang="ru-RU" dirty="0" smtClean="0"/>
              <a:t>-3500 ( принадлежит МГУ) .</a:t>
            </a:r>
          </a:p>
          <a:p>
            <a:r>
              <a:rPr lang="ru-RU" dirty="0" smtClean="0"/>
              <a:t>В качестве компаратора</a:t>
            </a:r>
          </a:p>
          <a:p>
            <a:endParaRPr lang="ru-RU" dirty="0" smtClean="0"/>
          </a:p>
          <a:p>
            <a:r>
              <a:rPr lang="de-DE" dirty="0" smtClean="0"/>
              <a:t>PTW </a:t>
            </a:r>
            <a:r>
              <a:rPr lang="de-DE" dirty="0" err="1" smtClean="0"/>
              <a:t>Unidos</a:t>
            </a:r>
            <a:r>
              <a:rPr lang="de-DE" dirty="0" smtClean="0"/>
              <a:t> </a:t>
            </a:r>
            <a:r>
              <a:rPr lang="de-DE" dirty="0" err="1" smtClean="0"/>
              <a:t>Webline</a:t>
            </a:r>
            <a:r>
              <a:rPr lang="de-DE" dirty="0" smtClean="0"/>
              <a:t> T10021 (</a:t>
            </a:r>
            <a:r>
              <a:rPr lang="ru-RU" dirty="0" err="1" smtClean="0"/>
              <a:t>Рег</a:t>
            </a:r>
            <a:r>
              <a:rPr lang="de-DE" dirty="0" smtClean="0"/>
              <a:t>. </a:t>
            </a:r>
            <a:r>
              <a:rPr lang="ru-RU" dirty="0" smtClean="0"/>
              <a:t>№ 37971-08) </a:t>
            </a:r>
            <a:r>
              <a:rPr lang="ru-RU" dirty="0" err="1" smtClean="0"/>
              <a:t>Зв№</a:t>
            </a:r>
            <a:r>
              <a:rPr lang="ru-RU" dirty="0" smtClean="0"/>
              <a:t> 000674, </a:t>
            </a:r>
            <a:r>
              <a:rPr lang="ru-RU" dirty="0" err="1" smtClean="0"/>
              <a:t>поверен</a:t>
            </a:r>
            <a:r>
              <a:rPr lang="ru-RU" dirty="0" smtClean="0"/>
              <a:t> №4/410-2893-20 (до 19 ноября 2022г.)  предел относительной погрешность 2% при (Р=0,95, охвате 2).</a:t>
            </a:r>
          </a:p>
          <a:p>
            <a:r>
              <a:rPr lang="ru-RU" dirty="0" smtClean="0"/>
              <a:t>В качестве компаратора</a:t>
            </a:r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r>
              <a:rPr lang="ru-RU" b="1" dirty="0"/>
              <a:t>	</a:t>
            </a:r>
            <a:endParaRPr lang="ru-RU" dirty="0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DE48A195-C721-C327-BC9B-C51525D38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">
            <a:extLst>
              <a:ext uri="{FF2B5EF4-FFF2-40B4-BE49-F238E27FC236}">
                <a16:creationId xmlns="" xmlns:a16="http://schemas.microsoft.com/office/drawing/2014/main" id="{CD6CD789-234C-A350-B07F-03D7F2CF8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73AEFE0-4005-1B33-7F3E-4E2711079118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54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6</a:t>
            </a:fld>
            <a:endParaRPr lang="ru-RU" dirty="0" err="1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655BC05-2624-E992-40C0-395AD0D4E0CA}"/>
              </a:ext>
            </a:extLst>
          </p:cNvPr>
          <p:cNvSpPr txBox="1"/>
          <p:nvPr/>
        </p:nvSpPr>
        <p:spPr>
          <a:xfrm>
            <a:off x="461374" y="908720"/>
            <a:ext cx="11269252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/>
              <a:t>	</a:t>
            </a:r>
            <a:r>
              <a:rPr lang="ru-RU" dirty="0" smtClean="0"/>
              <a:t> </a:t>
            </a:r>
            <a:endParaRPr lang="ru-RU" dirty="0"/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	</a:t>
            </a:r>
            <a:r>
              <a:rPr lang="ru-RU" sz="2000" b="1" dirty="0" smtClean="0"/>
              <a:t> </a:t>
            </a:r>
            <a:endParaRPr lang="ru-RU" sz="2000" b="1" dirty="0"/>
          </a:p>
          <a:p>
            <a:pPr algn="just">
              <a:lnSpc>
                <a:spcPct val="150000"/>
              </a:lnSpc>
            </a:pPr>
            <a:r>
              <a:rPr lang="ru-RU" b="1" dirty="0"/>
              <a:t>	</a:t>
            </a:r>
            <a:endParaRPr lang="ru-RU" dirty="0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756A1F14-593E-0225-38BA-D3BAA1180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">
            <a:extLst>
              <a:ext uri="{FF2B5EF4-FFF2-40B4-BE49-F238E27FC236}">
                <a16:creationId xmlns="" xmlns:a16="http://schemas.microsoft.com/office/drawing/2014/main" id="{C3452652-EA36-828F-D8D8-AE1A218EE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8483F3C-AFED-B134-A596-C7930615B3AD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3472" y="980728"/>
            <a:ext cx="422910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63352" y="3883404"/>
            <a:ext cx="1087302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Выполнялось одновременно облучение дозиметров всех участников сличения 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обеспечивало однородность приписанных значений для всех участников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тест-сличения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Каждое облучение сопровождалось измерением дозы с помощью компараторов.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686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7</a:t>
            </a:fld>
            <a:endParaRPr lang="ru-RU" dirty="0" err="1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655BC05-2624-E992-40C0-395AD0D4E0CA}"/>
              </a:ext>
            </a:extLst>
          </p:cNvPr>
          <p:cNvSpPr txBox="1"/>
          <p:nvPr/>
        </p:nvSpPr>
        <p:spPr>
          <a:xfrm>
            <a:off x="461374" y="908809"/>
            <a:ext cx="11269252" cy="6632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МСИ участвовало 11 филиалов Концерна 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Росэнергоатом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ТЛД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RADOS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с детекторами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ДТГ-4.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Комплекс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индивидуального дозиметрического контроля 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RADOS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Считыватель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RE-2000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ТЛ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дозиметры серии 8814 включающих двухэлементные карты модели 0110 с детекторами ТЛД-100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Системы термолюминесцентные дозиметрические автоматизированные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Harshaw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моделей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6600, 6600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Lite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6600Plus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Комплект ДПГ-03 с термолюминесцентными детекторами ТЛД-500К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Комплект дозиметров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термолюминесцентных КТД-02М.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/>
              <a:t>	</a:t>
            </a:r>
          </a:p>
          <a:p>
            <a:pPr algn="just">
              <a:lnSpc>
                <a:spcPct val="150000"/>
              </a:lnSpc>
            </a:pPr>
            <a:r>
              <a:rPr lang="ru-RU" b="1" dirty="0"/>
              <a:t>	</a:t>
            </a:r>
            <a:endParaRPr lang="ru-RU" dirty="0"/>
          </a:p>
          <a:p>
            <a:pPr algn="just">
              <a:lnSpc>
                <a:spcPct val="150000"/>
              </a:lnSpc>
            </a:pPr>
            <a:endParaRPr lang="ru-RU" b="1" dirty="0"/>
          </a:p>
          <a:p>
            <a:pPr algn="just">
              <a:lnSpc>
                <a:spcPct val="150000"/>
              </a:lnSpc>
            </a:pPr>
            <a:r>
              <a:rPr lang="ru-RU" b="1" dirty="0"/>
              <a:t>	</a:t>
            </a:r>
            <a:endParaRPr lang="ru-RU" dirty="0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799B92EE-D9CD-231E-EEBC-CE5036406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1">
            <a:extLst>
              <a:ext uri="{FF2B5EF4-FFF2-40B4-BE49-F238E27FC236}">
                <a16:creationId xmlns="" xmlns:a16="http://schemas.microsoft.com/office/drawing/2014/main" id="{257AC706-8B5E-BEC2-E12E-E0C88A5D5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1D05BD9-E85D-EA9A-6326-2BFABB1A4A2D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134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8</a:t>
            </a:fld>
            <a:endParaRPr lang="ru-RU" dirty="0" err="1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2" name="Picture 2" descr="img6089">
            <a:extLst>
              <a:ext uri="{FF2B5EF4-FFF2-40B4-BE49-F238E27FC236}">
                <a16:creationId xmlns="" xmlns:a16="http://schemas.microsoft.com/office/drawing/2014/main" id="{6F320696-8837-0018-33E2-D074D20B8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">
            <a:extLst>
              <a:ext uri="{FF2B5EF4-FFF2-40B4-BE49-F238E27FC236}">
                <a16:creationId xmlns="" xmlns:a16="http://schemas.microsoft.com/office/drawing/2014/main" id="{273A65CA-5913-3C07-871F-AD323034D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709CA7B-D26D-D68C-D9F7-FF11D0CA8075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="" xmlns:a16="http://schemas.microsoft.com/office/drawing/2014/main" id="{4FB1CFE5-6C61-7317-24B1-70C292F3A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37197275"/>
              </p:ext>
            </p:extLst>
          </p:nvPr>
        </p:nvGraphicFramePr>
        <p:xfrm>
          <a:off x="2745062" y="2420888"/>
          <a:ext cx="6845756" cy="372650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811933">
                  <a:extLst>
                    <a:ext uri="{9D8B030D-6E8A-4147-A177-3AD203B41FA5}">
                      <a16:colId xmlns="" xmlns:a16="http://schemas.microsoft.com/office/drawing/2014/main" val="3940078086"/>
                    </a:ext>
                  </a:extLst>
                </a:gridCol>
                <a:gridCol w="2033823">
                  <a:extLst>
                    <a:ext uri="{9D8B030D-6E8A-4147-A177-3AD203B41FA5}">
                      <a16:colId xmlns="" xmlns:a16="http://schemas.microsoft.com/office/drawing/2014/main" val="4282667836"/>
                    </a:ext>
                  </a:extLst>
                </a:gridCol>
              </a:tblGrid>
              <a:tr h="3664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Тип ионов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baseline="30000" dirty="0">
                          <a:effectLst/>
                        </a:rPr>
                        <a:t>12 </a:t>
                      </a:r>
                      <a:r>
                        <a:rPr lang="en-US" sz="1800" b="0" dirty="0">
                          <a:effectLst/>
                        </a:rPr>
                        <a:t>C </a:t>
                      </a:r>
                      <a:r>
                        <a:rPr lang="en-US" sz="1800" b="0" baseline="30000" dirty="0">
                          <a:effectLst/>
                        </a:rPr>
                        <a:t>6+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extLst>
                  <a:ext uri="{0D108BD9-81ED-4DB2-BD59-A6C34878D82A}">
                    <a16:rowId xmlns="" xmlns:a16="http://schemas.microsoft.com/office/drawing/2014/main" val="2017909403"/>
                  </a:ext>
                </a:extLst>
              </a:tr>
              <a:tr h="116524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Метод вывода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Медленный вывод из ускорителя У-70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extLst>
                  <a:ext uri="{0D108BD9-81ED-4DB2-BD59-A6C34878D82A}">
                    <a16:rowId xmlns="" xmlns:a16="http://schemas.microsoft.com/office/drawing/2014/main" val="3999417305"/>
                  </a:ext>
                </a:extLst>
              </a:tr>
              <a:tr h="9045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Диапазон энергий извлечения ионов углерода, МэВ/нуклон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от </a:t>
                      </a:r>
                      <a:r>
                        <a:rPr lang="en-US" sz="1800" dirty="0">
                          <a:effectLst/>
                        </a:rPr>
                        <a:t>200</a:t>
                      </a:r>
                      <a:r>
                        <a:rPr lang="ru-RU" sz="1800" dirty="0">
                          <a:effectLst/>
                        </a:rPr>
                        <a:t> до 4</a:t>
                      </a:r>
                      <a:r>
                        <a:rPr lang="en-US" sz="1800" dirty="0">
                          <a:effectLst/>
                        </a:rPr>
                        <a:t>50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(6 ступеней)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extLst>
                  <a:ext uri="{0D108BD9-81ED-4DB2-BD59-A6C34878D82A}">
                    <a16:rowId xmlns="" xmlns:a16="http://schemas.microsoft.com/office/drawing/2014/main" val="3977844050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Диапазон пробегов ионов в воде, мм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от 5 до 300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extLst>
                  <a:ext uri="{0D108BD9-81ED-4DB2-BD59-A6C34878D82A}">
                    <a16:rowId xmlns="" xmlns:a16="http://schemas.microsoft.com/office/drawing/2014/main" val="1721384036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частиц в одном цикле вывода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до 3.0 </a:t>
                      </a:r>
                      <a:r>
                        <a:rPr lang="ru-RU" sz="1800" dirty="0">
                          <a:effectLst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ru-RU" sz="1800" dirty="0">
                          <a:effectLst/>
                        </a:rPr>
                        <a:t>10</a:t>
                      </a:r>
                      <a:r>
                        <a:rPr lang="ru-RU" sz="1800" baseline="300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extLst>
                  <a:ext uri="{0D108BD9-81ED-4DB2-BD59-A6C34878D82A}">
                    <a16:rowId xmlns="" xmlns:a16="http://schemas.microsoft.com/office/drawing/2014/main" val="3775071174"/>
                  </a:ext>
                </a:extLst>
              </a:tr>
              <a:tr h="50343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Общая погрешность накопленной дозы в мишени, %</a:t>
                      </a:r>
                    </a:p>
                  </a:txBody>
                  <a:tcPr marL="68580" marR="68580" marT="889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менее 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0" anchor="ctr"/>
                </a:tc>
                <a:extLst>
                  <a:ext uri="{0D108BD9-81ED-4DB2-BD59-A6C34878D82A}">
                    <a16:rowId xmlns="" xmlns:a16="http://schemas.microsoft.com/office/drawing/2014/main" val="2727759286"/>
                  </a:ext>
                </a:extLst>
              </a:tr>
            </a:tbl>
          </a:graphicData>
        </a:graphic>
      </p:graphicFrame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5441" y="908719"/>
            <a:ext cx="9793088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4888" y="908721"/>
            <a:ext cx="10182225" cy="5482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20134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8E6C4E2-D3B6-D4A3-ED86-627C186E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67C1-62AF-43C2-A15D-79365E8158D3}" type="slidenum">
              <a:rPr lang="ru-RU" smtClean="0"/>
              <a:pPr/>
              <a:t>9</a:t>
            </a:fld>
            <a:endParaRPr lang="ru-RU" dirty="0" err="1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655BC05-2624-E992-40C0-395AD0D4E0CA}"/>
              </a:ext>
            </a:extLst>
          </p:cNvPr>
          <p:cNvSpPr txBox="1"/>
          <p:nvPr/>
        </p:nvSpPr>
        <p:spPr>
          <a:xfrm>
            <a:off x="263352" y="764704"/>
            <a:ext cx="11593288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П</a:t>
            </a:r>
            <a:r>
              <a:rPr lang="ru-RU" sz="2000" dirty="0" smtClean="0"/>
              <a:t>ри </a:t>
            </a:r>
            <a:r>
              <a:rPr lang="ru-RU" sz="2000" dirty="0" smtClean="0"/>
              <a:t>анализе результатов при малых дозах (менее 1 </a:t>
            </a:r>
            <a:r>
              <a:rPr lang="ru-RU" sz="2000" dirty="0" err="1" smtClean="0"/>
              <a:t>мЗв</a:t>
            </a:r>
            <a:r>
              <a:rPr lang="ru-RU" sz="2000" dirty="0" smtClean="0"/>
              <a:t>) участники МСИ были не в равных условиях. </a:t>
            </a:r>
            <a:endParaRPr lang="ru-RU" sz="2000" dirty="0"/>
          </a:p>
          <a:p>
            <a:pPr algn="just">
              <a:lnSpc>
                <a:spcPct val="150000"/>
              </a:lnSpc>
            </a:pPr>
            <a:r>
              <a:rPr lang="ru-RU" sz="2000" b="1" dirty="0"/>
              <a:t>	</a:t>
            </a:r>
            <a:endParaRPr lang="ru-RU" sz="2000" dirty="0"/>
          </a:p>
        </p:txBody>
      </p:sp>
      <p:sp>
        <p:nvSpPr>
          <p:cNvPr id="3" name="Дата 1">
            <a:extLst>
              <a:ext uri="{FF2B5EF4-FFF2-40B4-BE49-F238E27FC236}">
                <a16:creationId xmlns="" xmlns:a16="http://schemas.microsoft.com/office/drawing/2014/main" id="{31DCA8B3-592E-699F-2854-6A1BACF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210" y="6475824"/>
            <a:ext cx="2133600" cy="365125"/>
          </a:xfrm>
        </p:spPr>
        <p:txBody>
          <a:bodyPr/>
          <a:lstStyle/>
          <a:p>
            <a:r>
              <a:rPr lang="ru-RU" dirty="0"/>
              <a:t>17.10.202</a:t>
            </a:r>
            <a:r>
              <a:rPr lang="en-US" dirty="0"/>
              <a:t>3</a:t>
            </a:r>
            <a:endParaRPr lang="ru-RU" dirty="0"/>
          </a:p>
        </p:txBody>
      </p:sp>
      <p:sp>
        <p:nvSpPr>
          <p:cNvPr id="5" name="Нижний колонтитул 12">
            <a:extLst>
              <a:ext uri="{FF2B5EF4-FFF2-40B4-BE49-F238E27FC236}">
                <a16:creationId xmlns="" xmlns:a16="http://schemas.microsoft.com/office/drawing/2014/main" id="{CEE637B6-EB59-6561-8AB4-83B23422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404" y="6472359"/>
            <a:ext cx="9649072" cy="365125"/>
          </a:xfrm>
        </p:spPr>
        <p:txBody>
          <a:bodyPr/>
          <a:lstStyle/>
          <a:p>
            <a:r>
              <a:rPr lang="ru-RU" dirty="0"/>
              <a:t>XVI Международное совещание «Проблемы прикладной спектрометрии и радиометрии» имени </a:t>
            </a:r>
            <a:r>
              <a:rPr lang="ru-RU" dirty="0" err="1"/>
              <a:t>В.Н.Даниленко</a:t>
            </a:r>
            <a:endParaRPr lang="ru-RU" dirty="0"/>
          </a:p>
        </p:txBody>
      </p:sp>
      <p:pic>
        <p:nvPicPr>
          <p:cNvPr id="7" name="Picture 2" descr="img6089">
            <a:extLst>
              <a:ext uri="{FF2B5EF4-FFF2-40B4-BE49-F238E27FC236}">
                <a16:creationId xmlns="" xmlns:a16="http://schemas.microsoft.com/office/drawing/2014/main" id="{CCB232E0-7EFF-4AA2-B47A-DE1A934F1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9" y="52064"/>
            <a:ext cx="476370" cy="584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1">
            <a:extLst>
              <a:ext uri="{FF2B5EF4-FFF2-40B4-BE49-F238E27FC236}">
                <a16:creationId xmlns="" xmlns:a16="http://schemas.microsoft.com/office/drawing/2014/main" id="{BC23B5B2-9DDE-AF17-E150-C4944FF82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E6E7E9"/>
              </a:clrFrom>
              <a:clrTo>
                <a:srgbClr val="E6E7E9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100" y="36074"/>
            <a:ext cx="555267" cy="584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F740B8A-9AFC-FD8F-000A-10BFBA34BFB1}"/>
              </a:ext>
            </a:extLst>
          </p:cNvPr>
          <p:cNvSpPr txBox="1"/>
          <p:nvPr/>
        </p:nvSpPr>
        <p:spPr>
          <a:xfrm>
            <a:off x="839416" y="82841"/>
            <a:ext cx="10513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физики высоких энергий имени А.А. Логунова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исследовательского центра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«Курчатовский институт»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1055440" y="2420888"/>
          <a:ext cx="6067757" cy="3744416"/>
        </p:xfrm>
        <a:graphic>
          <a:graphicData uri="http://schemas.openxmlformats.org/presentationml/2006/ole">
            <p:oleObj spid="_x0000_s11265" name="Точечный рисунок" r:id="rId5" imgW="4343623" imgH="2736508" progId="Paint.Picture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392144" y="3068960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в результате </a:t>
            </a:r>
            <a:r>
              <a:rPr lang="ru-RU" dirty="0" smtClean="0"/>
              <a:t>измерения </a:t>
            </a:r>
            <a:r>
              <a:rPr lang="ru-RU" dirty="0" err="1" smtClean="0"/>
              <a:t>Нр</a:t>
            </a:r>
            <a:r>
              <a:rPr lang="ru-RU" dirty="0" smtClean="0"/>
              <a:t>(10)&lt;1,5×Н</a:t>
            </a:r>
            <a:r>
              <a:rPr lang="ru-RU" baseline="-25000" dirty="0" smtClean="0"/>
              <a:t>р </a:t>
            </a:r>
            <a:r>
              <a:rPr lang="ru-RU" baseline="-25000" dirty="0" err="1" smtClean="0"/>
              <a:t>ф</a:t>
            </a:r>
            <a:r>
              <a:rPr lang="ru-RU" dirty="0" smtClean="0"/>
              <a:t>(10) , то в соответствии с п. 7-9 приложения 5 МУ 2.6.5.28-2016 принимается , что </a:t>
            </a:r>
            <a:r>
              <a:rPr lang="ru-RU" dirty="0" err="1" smtClean="0"/>
              <a:t>Нр</a:t>
            </a:r>
            <a:r>
              <a:rPr lang="ru-RU" dirty="0" smtClean="0"/>
              <a:t>(10)=0.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349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10196</TotalTime>
  <Words>984</Words>
  <Application>Microsoft Office PowerPoint</Application>
  <PresentationFormat>Произвольный</PresentationFormat>
  <Paragraphs>192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Изображение Paintbrush</vt:lpstr>
      <vt:lpstr>   Сличение   лабораторий индивидуального дозиметрического контроля    АЭС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Иванов</dc:creator>
  <cp:lastModifiedBy>alex2</cp:lastModifiedBy>
  <cp:revision>503</cp:revision>
  <dcterms:created xsi:type="dcterms:W3CDTF">2017-06-08T15:56:10Z</dcterms:created>
  <dcterms:modified xsi:type="dcterms:W3CDTF">2023-10-17T19:55:49Z</dcterms:modified>
</cp:coreProperties>
</file>